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5" r:id="rId2"/>
    <p:sldId id="257" r:id="rId3"/>
    <p:sldId id="264" r:id="rId4"/>
    <p:sldId id="26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70" r:id="rId14"/>
    <p:sldId id="271" r:id="rId15"/>
    <p:sldId id="282" r:id="rId16"/>
    <p:sldId id="273" r:id="rId17"/>
    <p:sldId id="277" r:id="rId18"/>
    <p:sldId id="281" r:id="rId19"/>
    <p:sldId id="291" r:id="rId20"/>
    <p:sldId id="300" r:id="rId21"/>
    <p:sldId id="301" r:id="rId22"/>
    <p:sldId id="302" r:id="rId23"/>
    <p:sldId id="303" r:id="rId24"/>
    <p:sldId id="304" r:id="rId25"/>
    <p:sldId id="292" r:id="rId26"/>
    <p:sldId id="293" r:id="rId27"/>
    <p:sldId id="299" r:id="rId28"/>
    <p:sldId id="297" r:id="rId29"/>
    <p:sldId id="294" r:id="rId30"/>
    <p:sldId id="296" r:id="rId31"/>
    <p:sldId id="283" r:id="rId32"/>
    <p:sldId id="284" r:id="rId33"/>
    <p:sldId id="290" r:id="rId34"/>
    <p:sldId id="29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E510BC-CE4F-4773-B10F-79E77F2EA2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36F7B6-4906-441F-9A32-156E9C192CC9}">
      <dgm:prSet/>
      <dgm:spPr/>
      <dgm:t>
        <a:bodyPr/>
        <a:lstStyle/>
        <a:p>
          <a:r>
            <a:rPr lang="pt-BR"/>
            <a:t>Ciência de dados no esporte</a:t>
          </a:r>
          <a:endParaRPr lang="en-US"/>
        </a:p>
      </dgm:t>
    </dgm:pt>
    <dgm:pt modelId="{07ACA1D3-0A01-4C8A-8A99-D7AE8A0C18E2}" type="parTrans" cxnId="{6CC5E761-1E4E-43AC-9D73-B467CEEB1B2E}">
      <dgm:prSet/>
      <dgm:spPr/>
      <dgm:t>
        <a:bodyPr/>
        <a:lstStyle/>
        <a:p>
          <a:endParaRPr lang="en-US"/>
        </a:p>
      </dgm:t>
    </dgm:pt>
    <dgm:pt modelId="{14015052-904C-45A0-B075-DFE93838AE3F}" type="sibTrans" cxnId="{6CC5E761-1E4E-43AC-9D73-B467CEEB1B2E}">
      <dgm:prSet/>
      <dgm:spPr/>
      <dgm:t>
        <a:bodyPr/>
        <a:lstStyle/>
        <a:p>
          <a:endParaRPr lang="en-US"/>
        </a:p>
      </dgm:t>
    </dgm:pt>
    <dgm:pt modelId="{44E61531-613B-4B79-AF50-D2B938B310B2}">
      <dgm:prSet/>
      <dgm:spPr/>
      <dgm:t>
        <a:bodyPr/>
        <a:lstStyle/>
        <a:p>
          <a:r>
            <a:rPr lang="pt-BR"/>
            <a:t>Formação de equipes</a:t>
          </a:r>
          <a:endParaRPr lang="en-US"/>
        </a:p>
      </dgm:t>
    </dgm:pt>
    <dgm:pt modelId="{5E998880-4C4C-48C4-8EA1-3BA9AFB86966}" type="parTrans" cxnId="{5007CF60-F667-4FBF-9974-D4F160317507}">
      <dgm:prSet/>
      <dgm:spPr/>
      <dgm:t>
        <a:bodyPr/>
        <a:lstStyle/>
        <a:p>
          <a:endParaRPr lang="en-US"/>
        </a:p>
      </dgm:t>
    </dgm:pt>
    <dgm:pt modelId="{1E1FDB8A-709D-43D9-9284-A432B35CFCAC}" type="sibTrans" cxnId="{5007CF60-F667-4FBF-9974-D4F160317507}">
      <dgm:prSet/>
      <dgm:spPr/>
      <dgm:t>
        <a:bodyPr/>
        <a:lstStyle/>
        <a:p>
          <a:endParaRPr lang="en-US"/>
        </a:p>
      </dgm:t>
    </dgm:pt>
    <dgm:pt modelId="{A2A5025B-4B90-43CE-AD01-D6E8A89F3A02}">
      <dgm:prSet/>
      <dgm:spPr/>
      <dgm:t>
        <a:bodyPr/>
        <a:lstStyle/>
        <a:p>
          <a:r>
            <a:rPr lang="pt-BR"/>
            <a:t>Engajamento de torcedores</a:t>
          </a:r>
          <a:endParaRPr lang="en-US"/>
        </a:p>
      </dgm:t>
    </dgm:pt>
    <dgm:pt modelId="{78F355B9-CAC3-4464-B1F0-34BDBE7CB2BF}" type="parTrans" cxnId="{D5954640-DA52-45AA-96FF-4FD030147707}">
      <dgm:prSet/>
      <dgm:spPr/>
      <dgm:t>
        <a:bodyPr/>
        <a:lstStyle/>
        <a:p>
          <a:endParaRPr lang="en-US"/>
        </a:p>
      </dgm:t>
    </dgm:pt>
    <dgm:pt modelId="{377B8F50-C4B0-46EE-B6D1-768F58DB8EA4}" type="sibTrans" cxnId="{D5954640-DA52-45AA-96FF-4FD030147707}">
      <dgm:prSet/>
      <dgm:spPr/>
      <dgm:t>
        <a:bodyPr/>
        <a:lstStyle/>
        <a:p>
          <a:endParaRPr lang="en-US"/>
        </a:p>
      </dgm:t>
    </dgm:pt>
    <dgm:pt modelId="{CF68C58B-4852-476A-9225-09792BAC4210}">
      <dgm:prSet/>
      <dgm:spPr/>
      <dgm:t>
        <a:bodyPr/>
        <a:lstStyle/>
        <a:p>
          <a:r>
            <a:rPr lang="pt-BR"/>
            <a:t>Previsão de resultados</a:t>
          </a:r>
          <a:endParaRPr lang="en-US"/>
        </a:p>
      </dgm:t>
    </dgm:pt>
    <dgm:pt modelId="{94F57617-3C27-4779-BB57-F41D955C3E3C}" type="parTrans" cxnId="{A0A51926-4D21-4F6E-B7EB-CC9AD54182B4}">
      <dgm:prSet/>
      <dgm:spPr/>
      <dgm:t>
        <a:bodyPr/>
        <a:lstStyle/>
        <a:p>
          <a:endParaRPr lang="en-US"/>
        </a:p>
      </dgm:t>
    </dgm:pt>
    <dgm:pt modelId="{3463B496-582F-4FBF-AEDB-3C3F8826B1C4}" type="sibTrans" cxnId="{A0A51926-4D21-4F6E-B7EB-CC9AD54182B4}">
      <dgm:prSet/>
      <dgm:spPr/>
      <dgm:t>
        <a:bodyPr/>
        <a:lstStyle/>
        <a:p>
          <a:endParaRPr lang="en-US"/>
        </a:p>
      </dgm:t>
    </dgm:pt>
    <dgm:pt modelId="{DBB6E9E7-1D3E-444F-B67C-CC067E482438}" type="pres">
      <dgm:prSet presAssocID="{9EE510BC-CE4F-4773-B10F-79E77F2EA2DB}" presName="root" presStyleCnt="0">
        <dgm:presLayoutVars>
          <dgm:dir/>
          <dgm:resizeHandles val="exact"/>
        </dgm:presLayoutVars>
      </dgm:prSet>
      <dgm:spPr/>
    </dgm:pt>
    <dgm:pt modelId="{04F849E8-B98B-4563-BDF6-7EC4D2D18D6F}" type="pres">
      <dgm:prSet presAssocID="{4436F7B6-4906-441F-9A32-156E9C192CC9}" presName="compNode" presStyleCnt="0"/>
      <dgm:spPr/>
    </dgm:pt>
    <dgm:pt modelId="{A551AD45-D7BC-479F-854E-5C7BF9C443C8}" type="pres">
      <dgm:prSet presAssocID="{4436F7B6-4906-441F-9A32-156E9C192C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84267F4-7425-4C83-819C-68C96EECC322}" type="pres">
      <dgm:prSet presAssocID="{4436F7B6-4906-441F-9A32-156E9C192CC9}" presName="spaceRect" presStyleCnt="0"/>
      <dgm:spPr/>
    </dgm:pt>
    <dgm:pt modelId="{80DECCF7-6C67-4B32-A08F-EE7B0964A5C5}" type="pres">
      <dgm:prSet presAssocID="{4436F7B6-4906-441F-9A32-156E9C192CC9}" presName="textRect" presStyleLbl="revTx" presStyleIdx="0" presStyleCnt="4">
        <dgm:presLayoutVars>
          <dgm:chMax val="1"/>
          <dgm:chPref val="1"/>
        </dgm:presLayoutVars>
      </dgm:prSet>
      <dgm:spPr/>
    </dgm:pt>
    <dgm:pt modelId="{64812302-9A6D-4A9A-BBCF-1F9D9A53BF59}" type="pres">
      <dgm:prSet presAssocID="{14015052-904C-45A0-B075-DFE93838AE3F}" presName="sibTrans" presStyleCnt="0"/>
      <dgm:spPr/>
    </dgm:pt>
    <dgm:pt modelId="{CF47861E-2C88-45CE-B38A-338CABD7AB4D}" type="pres">
      <dgm:prSet presAssocID="{44E61531-613B-4B79-AF50-D2B938B310B2}" presName="compNode" presStyleCnt="0"/>
      <dgm:spPr/>
    </dgm:pt>
    <dgm:pt modelId="{53F472D0-C87A-4DEC-BC4B-859C7AD2E70C}" type="pres">
      <dgm:prSet presAssocID="{44E61531-613B-4B79-AF50-D2B938B310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DAA20F5B-D082-4CA2-B476-9DEFD6EBF6E6}" type="pres">
      <dgm:prSet presAssocID="{44E61531-613B-4B79-AF50-D2B938B310B2}" presName="spaceRect" presStyleCnt="0"/>
      <dgm:spPr/>
    </dgm:pt>
    <dgm:pt modelId="{1BCB7F4F-139D-4995-9355-1BB8D11C6CCC}" type="pres">
      <dgm:prSet presAssocID="{44E61531-613B-4B79-AF50-D2B938B310B2}" presName="textRect" presStyleLbl="revTx" presStyleIdx="1" presStyleCnt="4">
        <dgm:presLayoutVars>
          <dgm:chMax val="1"/>
          <dgm:chPref val="1"/>
        </dgm:presLayoutVars>
      </dgm:prSet>
      <dgm:spPr/>
    </dgm:pt>
    <dgm:pt modelId="{23A5AB54-DCEA-4004-B9BB-0A3F7EF3C707}" type="pres">
      <dgm:prSet presAssocID="{1E1FDB8A-709D-43D9-9284-A432B35CFCAC}" presName="sibTrans" presStyleCnt="0"/>
      <dgm:spPr/>
    </dgm:pt>
    <dgm:pt modelId="{9BC7EE7D-75F8-4791-BF93-748C19F2078F}" type="pres">
      <dgm:prSet presAssocID="{A2A5025B-4B90-43CE-AD01-D6E8A89F3A02}" presName="compNode" presStyleCnt="0"/>
      <dgm:spPr/>
    </dgm:pt>
    <dgm:pt modelId="{6786F750-D946-438E-85DA-85767DCB942B}" type="pres">
      <dgm:prSet presAssocID="{A2A5025B-4B90-43CE-AD01-D6E8A89F3A0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2F8EEA65-F162-487A-9A63-1856A7A190DD}" type="pres">
      <dgm:prSet presAssocID="{A2A5025B-4B90-43CE-AD01-D6E8A89F3A02}" presName="spaceRect" presStyleCnt="0"/>
      <dgm:spPr/>
    </dgm:pt>
    <dgm:pt modelId="{4212BBF9-42EC-4BED-94C0-306611625EEC}" type="pres">
      <dgm:prSet presAssocID="{A2A5025B-4B90-43CE-AD01-D6E8A89F3A02}" presName="textRect" presStyleLbl="revTx" presStyleIdx="2" presStyleCnt="4">
        <dgm:presLayoutVars>
          <dgm:chMax val="1"/>
          <dgm:chPref val="1"/>
        </dgm:presLayoutVars>
      </dgm:prSet>
      <dgm:spPr/>
    </dgm:pt>
    <dgm:pt modelId="{D7DD9223-04A6-4133-9B8F-2B1EB336B24D}" type="pres">
      <dgm:prSet presAssocID="{377B8F50-C4B0-46EE-B6D1-768F58DB8EA4}" presName="sibTrans" presStyleCnt="0"/>
      <dgm:spPr/>
    </dgm:pt>
    <dgm:pt modelId="{ECCE5B5D-6E61-4485-98B1-6BF1C64E9D71}" type="pres">
      <dgm:prSet presAssocID="{CF68C58B-4852-476A-9225-09792BAC4210}" presName="compNode" presStyleCnt="0"/>
      <dgm:spPr/>
    </dgm:pt>
    <dgm:pt modelId="{7632CF91-044C-4FE2-8AAD-9F7F425E3501}" type="pres">
      <dgm:prSet presAssocID="{CF68C58B-4852-476A-9225-09792BAC42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A4A5D26-CED6-4E61-ABCE-00C7B1BCE9D0}" type="pres">
      <dgm:prSet presAssocID="{CF68C58B-4852-476A-9225-09792BAC4210}" presName="spaceRect" presStyleCnt="0"/>
      <dgm:spPr/>
    </dgm:pt>
    <dgm:pt modelId="{49314C3A-B9E4-49A7-B5DB-C5DAE6343FB5}" type="pres">
      <dgm:prSet presAssocID="{CF68C58B-4852-476A-9225-09792BAC42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F1BA1C-21F2-46FA-ADB5-8BBD1AE552ED}" type="presOf" srcId="{44E61531-613B-4B79-AF50-D2B938B310B2}" destId="{1BCB7F4F-139D-4995-9355-1BB8D11C6CCC}" srcOrd="0" destOrd="0" presId="urn:microsoft.com/office/officeart/2018/2/layout/IconLabelList"/>
    <dgm:cxn modelId="{A0A51926-4D21-4F6E-B7EB-CC9AD54182B4}" srcId="{9EE510BC-CE4F-4773-B10F-79E77F2EA2DB}" destId="{CF68C58B-4852-476A-9225-09792BAC4210}" srcOrd="3" destOrd="0" parTransId="{94F57617-3C27-4779-BB57-F41D955C3E3C}" sibTransId="{3463B496-582F-4FBF-AEDB-3C3F8826B1C4}"/>
    <dgm:cxn modelId="{D5954640-DA52-45AA-96FF-4FD030147707}" srcId="{9EE510BC-CE4F-4773-B10F-79E77F2EA2DB}" destId="{A2A5025B-4B90-43CE-AD01-D6E8A89F3A02}" srcOrd="2" destOrd="0" parTransId="{78F355B9-CAC3-4464-B1F0-34BDBE7CB2BF}" sibTransId="{377B8F50-C4B0-46EE-B6D1-768F58DB8EA4}"/>
    <dgm:cxn modelId="{5007CF60-F667-4FBF-9974-D4F160317507}" srcId="{9EE510BC-CE4F-4773-B10F-79E77F2EA2DB}" destId="{44E61531-613B-4B79-AF50-D2B938B310B2}" srcOrd="1" destOrd="0" parTransId="{5E998880-4C4C-48C4-8EA1-3BA9AFB86966}" sibTransId="{1E1FDB8A-709D-43D9-9284-A432B35CFCAC}"/>
    <dgm:cxn modelId="{6CC5E761-1E4E-43AC-9D73-B467CEEB1B2E}" srcId="{9EE510BC-CE4F-4773-B10F-79E77F2EA2DB}" destId="{4436F7B6-4906-441F-9A32-156E9C192CC9}" srcOrd="0" destOrd="0" parTransId="{07ACA1D3-0A01-4C8A-8A99-D7AE8A0C18E2}" sibTransId="{14015052-904C-45A0-B075-DFE93838AE3F}"/>
    <dgm:cxn modelId="{E3F92573-DBEB-4DFD-928A-18B2EACE0BCE}" type="presOf" srcId="{A2A5025B-4B90-43CE-AD01-D6E8A89F3A02}" destId="{4212BBF9-42EC-4BED-94C0-306611625EEC}" srcOrd="0" destOrd="0" presId="urn:microsoft.com/office/officeart/2018/2/layout/IconLabelList"/>
    <dgm:cxn modelId="{A5B2B0A8-1784-469F-95F8-32BCAC3653EC}" type="presOf" srcId="{9EE510BC-CE4F-4773-B10F-79E77F2EA2DB}" destId="{DBB6E9E7-1D3E-444F-B67C-CC067E482438}" srcOrd="0" destOrd="0" presId="urn:microsoft.com/office/officeart/2018/2/layout/IconLabelList"/>
    <dgm:cxn modelId="{1F5601B4-F869-4BB7-967A-0CB4017134DB}" type="presOf" srcId="{CF68C58B-4852-476A-9225-09792BAC4210}" destId="{49314C3A-B9E4-49A7-B5DB-C5DAE6343FB5}" srcOrd="0" destOrd="0" presId="urn:microsoft.com/office/officeart/2018/2/layout/IconLabelList"/>
    <dgm:cxn modelId="{C5D5D9E3-AF1A-4561-A6AD-3F2570231B3B}" type="presOf" srcId="{4436F7B6-4906-441F-9A32-156E9C192CC9}" destId="{80DECCF7-6C67-4B32-A08F-EE7B0964A5C5}" srcOrd="0" destOrd="0" presId="urn:microsoft.com/office/officeart/2018/2/layout/IconLabelList"/>
    <dgm:cxn modelId="{BFB277B8-14A5-4E6E-9005-53E8BA302DB6}" type="presParOf" srcId="{DBB6E9E7-1D3E-444F-B67C-CC067E482438}" destId="{04F849E8-B98B-4563-BDF6-7EC4D2D18D6F}" srcOrd="0" destOrd="0" presId="urn:microsoft.com/office/officeart/2018/2/layout/IconLabelList"/>
    <dgm:cxn modelId="{3B65C7F4-475C-4CDD-A59D-32FCDF274C5A}" type="presParOf" srcId="{04F849E8-B98B-4563-BDF6-7EC4D2D18D6F}" destId="{A551AD45-D7BC-479F-854E-5C7BF9C443C8}" srcOrd="0" destOrd="0" presId="urn:microsoft.com/office/officeart/2018/2/layout/IconLabelList"/>
    <dgm:cxn modelId="{500D53A6-C669-4ADD-8475-E858DAEC7BEA}" type="presParOf" srcId="{04F849E8-B98B-4563-BDF6-7EC4D2D18D6F}" destId="{A84267F4-7425-4C83-819C-68C96EECC322}" srcOrd="1" destOrd="0" presId="urn:microsoft.com/office/officeart/2018/2/layout/IconLabelList"/>
    <dgm:cxn modelId="{32D4B10A-7336-4AEF-B617-1BBAAE0AE3BE}" type="presParOf" srcId="{04F849E8-B98B-4563-BDF6-7EC4D2D18D6F}" destId="{80DECCF7-6C67-4B32-A08F-EE7B0964A5C5}" srcOrd="2" destOrd="0" presId="urn:microsoft.com/office/officeart/2018/2/layout/IconLabelList"/>
    <dgm:cxn modelId="{F0DE48B2-DA3D-487C-8281-12112EC8E896}" type="presParOf" srcId="{DBB6E9E7-1D3E-444F-B67C-CC067E482438}" destId="{64812302-9A6D-4A9A-BBCF-1F9D9A53BF59}" srcOrd="1" destOrd="0" presId="urn:microsoft.com/office/officeart/2018/2/layout/IconLabelList"/>
    <dgm:cxn modelId="{90F1AFC5-1974-40A9-9939-8D0339EBF3B8}" type="presParOf" srcId="{DBB6E9E7-1D3E-444F-B67C-CC067E482438}" destId="{CF47861E-2C88-45CE-B38A-338CABD7AB4D}" srcOrd="2" destOrd="0" presId="urn:microsoft.com/office/officeart/2018/2/layout/IconLabelList"/>
    <dgm:cxn modelId="{6E92347A-ACBA-4688-A100-C307E855757E}" type="presParOf" srcId="{CF47861E-2C88-45CE-B38A-338CABD7AB4D}" destId="{53F472D0-C87A-4DEC-BC4B-859C7AD2E70C}" srcOrd="0" destOrd="0" presId="urn:microsoft.com/office/officeart/2018/2/layout/IconLabelList"/>
    <dgm:cxn modelId="{9BE1C3FA-F8A4-48C1-A634-352B71134CC3}" type="presParOf" srcId="{CF47861E-2C88-45CE-B38A-338CABD7AB4D}" destId="{DAA20F5B-D082-4CA2-B476-9DEFD6EBF6E6}" srcOrd="1" destOrd="0" presId="urn:microsoft.com/office/officeart/2018/2/layout/IconLabelList"/>
    <dgm:cxn modelId="{99611133-E39F-4756-996E-C4FB0684A385}" type="presParOf" srcId="{CF47861E-2C88-45CE-B38A-338CABD7AB4D}" destId="{1BCB7F4F-139D-4995-9355-1BB8D11C6CCC}" srcOrd="2" destOrd="0" presId="urn:microsoft.com/office/officeart/2018/2/layout/IconLabelList"/>
    <dgm:cxn modelId="{75C1EDF4-A600-4945-9296-EB3BBAEF3D12}" type="presParOf" srcId="{DBB6E9E7-1D3E-444F-B67C-CC067E482438}" destId="{23A5AB54-DCEA-4004-B9BB-0A3F7EF3C707}" srcOrd="3" destOrd="0" presId="urn:microsoft.com/office/officeart/2018/2/layout/IconLabelList"/>
    <dgm:cxn modelId="{E0B14953-8975-4090-9D14-645DB68902E8}" type="presParOf" srcId="{DBB6E9E7-1D3E-444F-B67C-CC067E482438}" destId="{9BC7EE7D-75F8-4791-BF93-748C19F2078F}" srcOrd="4" destOrd="0" presId="urn:microsoft.com/office/officeart/2018/2/layout/IconLabelList"/>
    <dgm:cxn modelId="{0376C44E-E035-426C-B490-722534B54937}" type="presParOf" srcId="{9BC7EE7D-75F8-4791-BF93-748C19F2078F}" destId="{6786F750-D946-438E-85DA-85767DCB942B}" srcOrd="0" destOrd="0" presId="urn:microsoft.com/office/officeart/2018/2/layout/IconLabelList"/>
    <dgm:cxn modelId="{5EF9FECA-DE0A-4578-BE7C-EC4E4151B976}" type="presParOf" srcId="{9BC7EE7D-75F8-4791-BF93-748C19F2078F}" destId="{2F8EEA65-F162-487A-9A63-1856A7A190DD}" srcOrd="1" destOrd="0" presId="urn:microsoft.com/office/officeart/2018/2/layout/IconLabelList"/>
    <dgm:cxn modelId="{FD91BD9C-DB8F-486A-BF3B-3360DF8D1AE9}" type="presParOf" srcId="{9BC7EE7D-75F8-4791-BF93-748C19F2078F}" destId="{4212BBF9-42EC-4BED-94C0-306611625EEC}" srcOrd="2" destOrd="0" presId="urn:microsoft.com/office/officeart/2018/2/layout/IconLabelList"/>
    <dgm:cxn modelId="{2B7C380F-3D93-4BC7-BEC9-8240A09ADFDF}" type="presParOf" srcId="{DBB6E9E7-1D3E-444F-B67C-CC067E482438}" destId="{D7DD9223-04A6-4133-9B8F-2B1EB336B24D}" srcOrd="5" destOrd="0" presId="urn:microsoft.com/office/officeart/2018/2/layout/IconLabelList"/>
    <dgm:cxn modelId="{6EE64941-6D67-476A-B76E-815F273E15F5}" type="presParOf" srcId="{DBB6E9E7-1D3E-444F-B67C-CC067E482438}" destId="{ECCE5B5D-6E61-4485-98B1-6BF1C64E9D71}" srcOrd="6" destOrd="0" presId="urn:microsoft.com/office/officeart/2018/2/layout/IconLabelList"/>
    <dgm:cxn modelId="{D0803D05-F3A3-498D-A3BF-217C2729A43F}" type="presParOf" srcId="{ECCE5B5D-6E61-4485-98B1-6BF1C64E9D71}" destId="{7632CF91-044C-4FE2-8AAD-9F7F425E3501}" srcOrd="0" destOrd="0" presId="urn:microsoft.com/office/officeart/2018/2/layout/IconLabelList"/>
    <dgm:cxn modelId="{FC0083D5-70A2-422C-9FCF-FCE8D4F3464F}" type="presParOf" srcId="{ECCE5B5D-6E61-4485-98B1-6BF1C64E9D71}" destId="{EA4A5D26-CED6-4E61-ABCE-00C7B1BCE9D0}" srcOrd="1" destOrd="0" presId="urn:microsoft.com/office/officeart/2018/2/layout/IconLabelList"/>
    <dgm:cxn modelId="{6DE7ECFD-52A7-4443-B80A-D0A808EA1711}" type="presParOf" srcId="{ECCE5B5D-6E61-4485-98B1-6BF1C64E9D71}" destId="{49314C3A-B9E4-49A7-B5DB-C5DAE6343F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1AD45-D7BC-479F-854E-5C7BF9C443C8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ECCF7-6C67-4B32-A08F-EE7B0964A5C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Ciência de dados no esporte</a:t>
          </a:r>
          <a:endParaRPr lang="en-US" sz="2400" kern="1200"/>
        </a:p>
      </dsp:txBody>
      <dsp:txXfrm>
        <a:off x="100682" y="2427484"/>
        <a:ext cx="2370489" cy="720000"/>
      </dsp:txXfrm>
    </dsp:sp>
    <dsp:sp modelId="{53F472D0-C87A-4DEC-BC4B-859C7AD2E70C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7F4F-139D-4995-9355-1BB8D11C6CCC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Formação de equipes</a:t>
          </a:r>
          <a:endParaRPr lang="en-US" sz="2400" kern="1200"/>
        </a:p>
      </dsp:txBody>
      <dsp:txXfrm>
        <a:off x="2886007" y="2427484"/>
        <a:ext cx="2370489" cy="720000"/>
      </dsp:txXfrm>
    </dsp:sp>
    <dsp:sp modelId="{6786F750-D946-438E-85DA-85767DCB942B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2BBF9-42EC-4BED-94C0-306611625EEC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Engajamento de torcedores</a:t>
          </a:r>
          <a:endParaRPr lang="en-US" sz="2400" kern="1200"/>
        </a:p>
      </dsp:txBody>
      <dsp:txXfrm>
        <a:off x="5671332" y="2427484"/>
        <a:ext cx="2370489" cy="720000"/>
      </dsp:txXfrm>
    </dsp:sp>
    <dsp:sp modelId="{7632CF91-044C-4FE2-8AAD-9F7F425E3501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14C3A-B9E4-49A7-B5DB-C5DAE6343FB5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Previsão de resultados</a:t>
          </a:r>
          <a:endParaRPr lang="en-US" sz="2400" kern="120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B09E-E9D9-4062-BF70-3B67613BC557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F11D3-111F-41D9-B8E0-7430B858F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38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dirty="0">
                <a:effectLst/>
                <a:latin typeface="Google Sans"/>
              </a:rPr>
              <a:t>Ciência multidisciplinar que envolve </a:t>
            </a:r>
            <a:r>
              <a:rPr lang="pt-BR" sz="1200" b="1" i="0" dirty="0">
                <a:effectLst/>
                <a:latin typeface="Google Sans"/>
              </a:rPr>
              <a:t>técnicas computacionais</a:t>
            </a:r>
            <a:r>
              <a:rPr lang="pt-BR" sz="1200" b="0" i="0" dirty="0">
                <a:effectLst/>
                <a:latin typeface="Google Sans"/>
              </a:rPr>
              <a:t>, </a:t>
            </a:r>
            <a:r>
              <a:rPr lang="pt-BR" sz="1200" b="1" i="0" dirty="0">
                <a:effectLst/>
                <a:latin typeface="Google Sans"/>
              </a:rPr>
              <a:t>estatísticas e matemáticas</a:t>
            </a:r>
            <a:r>
              <a:rPr lang="pt-BR" sz="1200" b="0" i="0" dirty="0">
                <a:effectLst/>
                <a:latin typeface="Google Sans"/>
              </a:rPr>
              <a:t>, entre outras, com o objetivo de resolver problemas complexos, utilizando para isso grandes conjuntos de dados.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\</a:t>
            </a:r>
            <a:r>
              <a:rPr lang="pt-BR" dirty="0" err="1"/>
              <a:t>left</a:t>
            </a:r>
            <a:r>
              <a:rPr lang="pt-BR" dirty="0"/>
              <a:t>\{</a:t>
            </a:r>
          </a:p>
          <a:p>
            <a:r>
              <a:rPr lang="pt-BR" dirty="0"/>
              <a:t>\</a:t>
            </a:r>
            <a:r>
              <a:rPr lang="pt-BR" dirty="0" err="1"/>
              <a:t>begin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3a - 2b &amp;= 1 \\</a:t>
            </a:r>
          </a:p>
          <a:p>
            <a:r>
              <a:rPr lang="pt-BR" dirty="0"/>
              <a:t>2c - 4d &amp;= -2 \\</a:t>
            </a:r>
          </a:p>
          <a:p>
            <a:r>
              <a:rPr lang="pt-BR" dirty="0"/>
              <a:t>7e - 4f &amp;= 3 \\</a:t>
            </a:r>
          </a:p>
          <a:p>
            <a:r>
              <a:rPr lang="pt-BR" dirty="0"/>
              <a:t>6g - 3h &amp;= 3 \\</a:t>
            </a:r>
          </a:p>
          <a:p>
            <a:r>
              <a:rPr lang="pt-BR" dirty="0"/>
              <a:t>1i - 1j &amp;= 0 \\</a:t>
            </a:r>
          </a:p>
          <a:p>
            <a:r>
              <a:rPr lang="pt-BR" dirty="0"/>
              <a:t>4a - 1f &amp;= 3 \\</a:t>
            </a:r>
          </a:p>
          <a:p>
            <a:r>
              <a:rPr lang="pt-BR" dirty="0"/>
              <a:t>4b - 3g &amp;= 1 \\</a:t>
            </a:r>
          </a:p>
          <a:p>
            <a:r>
              <a:rPr lang="pt-BR" dirty="0"/>
              <a:t>1c - 2h &amp;= -1 \\</a:t>
            </a:r>
          </a:p>
          <a:p>
            <a:r>
              <a:rPr lang="pt-BR" dirty="0"/>
              <a:t>2d - 2i &amp;= 0 \\</a:t>
            </a:r>
          </a:p>
          <a:p>
            <a:r>
              <a:rPr lang="pt-BR" dirty="0"/>
              <a:t>0e - 1j &amp;= -1</a:t>
            </a:r>
          </a:p>
          <a:p>
            <a:r>
              <a:rPr lang="pt-BR" dirty="0"/>
              <a:t>\</a:t>
            </a:r>
            <a:r>
              <a:rPr lang="pt-BR" dirty="0" err="1"/>
              <a:t>end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\</a:t>
            </a:r>
            <a:r>
              <a:rPr lang="pt-BR" dirty="0" err="1"/>
              <a:t>right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83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\</a:t>
            </a:r>
            <a:r>
              <a:rPr lang="pt-BR" dirty="0" err="1"/>
              <a:t>left</a:t>
            </a:r>
            <a:r>
              <a:rPr lang="pt-BR" dirty="0"/>
              <a:t>\{</a:t>
            </a:r>
          </a:p>
          <a:p>
            <a:r>
              <a:rPr lang="pt-BR" dirty="0"/>
              <a:t>\</a:t>
            </a:r>
            <a:r>
              <a:rPr lang="pt-BR" dirty="0" err="1"/>
              <a:t>begin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0a - 0b &amp;= 0 \\</a:t>
            </a:r>
          </a:p>
          <a:p>
            <a:r>
              <a:rPr lang="pt-BR" dirty="0"/>
              <a:t>2c - 0d &amp;= 2 \\</a:t>
            </a:r>
          </a:p>
          <a:p>
            <a:r>
              <a:rPr lang="pt-BR" dirty="0"/>
              <a:t>2e - 0f &amp;= 2 \\</a:t>
            </a:r>
          </a:p>
          <a:p>
            <a:r>
              <a:rPr lang="pt-BR" dirty="0"/>
              <a:t>2g - 1h &amp;= 1 \\</a:t>
            </a:r>
          </a:p>
          <a:p>
            <a:r>
              <a:rPr lang="pt-BR" dirty="0"/>
              <a:t>2i - 1j &amp;= 1 \\</a:t>
            </a:r>
          </a:p>
          <a:p>
            <a:r>
              <a:rPr lang="pt-BR" dirty="0"/>
              <a:t>0k - 0l &amp;= 0 \\</a:t>
            </a:r>
          </a:p>
          <a:p>
            <a:r>
              <a:rPr lang="pt-BR" dirty="0"/>
              <a:t>2m - 1n &amp;= 1 \\</a:t>
            </a:r>
          </a:p>
          <a:p>
            <a:r>
              <a:rPr lang="pt-BR" dirty="0"/>
              <a:t>1o - 1p &amp;= 0 \\</a:t>
            </a:r>
          </a:p>
          <a:p>
            <a:r>
              <a:rPr lang="pt-BR" dirty="0"/>
              <a:t>1q - 1r &amp;= 0 \\</a:t>
            </a:r>
          </a:p>
          <a:p>
            <a:r>
              <a:rPr lang="pt-BR" dirty="0"/>
              <a:t>2s - 2t &amp;= 0 \\</a:t>
            </a:r>
          </a:p>
          <a:p>
            <a:r>
              <a:rPr lang="pt-BR" dirty="0"/>
              <a:t>3p - 0m &amp;= 3 \\</a:t>
            </a:r>
          </a:p>
          <a:p>
            <a:r>
              <a:rPr lang="pt-BR" dirty="0"/>
              <a:t>2t - 0i &amp;= 2 \\</a:t>
            </a:r>
          </a:p>
          <a:p>
            <a:r>
              <a:rPr lang="pt-BR" dirty="0"/>
              <a:t>0j - 0a &amp;= 0 \\</a:t>
            </a:r>
          </a:p>
          <a:p>
            <a:r>
              <a:rPr lang="pt-BR" dirty="0"/>
              <a:t>2f - 1s &amp;= 1 \\</a:t>
            </a:r>
          </a:p>
          <a:p>
            <a:r>
              <a:rPr lang="pt-BR" dirty="0"/>
              <a:t>1e - 1h &amp;= 0 \\</a:t>
            </a:r>
          </a:p>
          <a:p>
            <a:r>
              <a:rPr lang="pt-BR" dirty="0"/>
              <a:t>3r - 0g &amp;= 3 \\</a:t>
            </a:r>
          </a:p>
          <a:p>
            <a:r>
              <a:rPr lang="pt-BR" dirty="0"/>
              <a:t>1d - 2q &amp;= -1 \\</a:t>
            </a:r>
          </a:p>
          <a:p>
            <a:r>
              <a:rPr lang="pt-BR" dirty="0"/>
              <a:t>1b - 2k &amp;= -1 \\</a:t>
            </a:r>
          </a:p>
          <a:p>
            <a:r>
              <a:rPr lang="pt-BR" dirty="0"/>
              <a:t>2n - 2o &amp;= 0 \\</a:t>
            </a:r>
          </a:p>
          <a:p>
            <a:r>
              <a:rPr lang="pt-BR" dirty="0"/>
              <a:t>2l - 0c &amp;= 2 </a:t>
            </a:r>
          </a:p>
          <a:p>
            <a:r>
              <a:rPr lang="pt-BR" dirty="0"/>
              <a:t>\</a:t>
            </a:r>
            <a:r>
              <a:rPr lang="pt-BR" dirty="0" err="1"/>
              <a:t>end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\</a:t>
            </a:r>
            <a:r>
              <a:rPr lang="pt-BR" dirty="0" err="1"/>
              <a:t>right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4962B-2CF3-E6C9-3C09-EB82950AF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A708B3-BEA0-36CE-16A5-D5F76829B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975839-10CD-BCDF-A778-5427B543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A36DF1-DFA5-932A-EB8A-83F34BC1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F6251D-7FD5-7AF5-6871-FE8203A6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8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B4E6B-E3B2-FAF6-29AA-E509846E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4A1D4F-357E-D33F-1CCC-8A5FBD86F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A32F4-FC6F-FAF9-25F4-5E74ED96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D974D-6804-CA54-A300-BE7460B6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C035E7-4070-640E-712D-1FCDC5C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22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7A3DDE-689F-8F01-295A-1CA80D565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CA6A93-F91E-A948-27DC-41712D32E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4233C5-05DD-9416-129F-D7E42362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D64AC2-FB0D-B363-CA40-A5F81968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059805-09D3-056F-A958-93667E57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36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E0CC8-6514-A830-B58A-80B7A0A1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ADE60-C5A4-4B89-4A66-33A8CD42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2752B9-5AB7-55BC-3BA8-56B5C477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D80BDF-6EE3-0282-5D19-CB22A003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06499A-7CDD-B147-1BFD-4884A691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43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7E155-FA1A-AEB2-8EFE-C51495E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3333D3-2C97-D050-1228-8B113450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C0075E-F1B6-C996-E46F-1967E37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7CAC29-B18A-8BA4-1AA0-8BC39959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3FF62-4009-25B6-CB66-BE94842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07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43E8E-F038-93BD-6A76-3BDD3BD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390C1-F628-8EB0-5249-C0EFF2284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E3F573-8698-6F40-5630-7B68AB007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205E41-9334-D7BF-9F17-014E8211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E4B19C-F495-6145-341C-2E2D96A3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A57370-AE4C-39FF-0CA6-7C25F8E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1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E4CF-298C-9DBE-4F18-5D43EDB6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473908-C7E4-9924-2861-013E9772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CB5AE-40B6-E617-E2C0-E2D8D1A4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A08553-2F66-AE73-8F2B-8199AE067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5991A-B936-040B-DA99-8F35CC0AE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673E52-3097-D427-07F9-4E063D0A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D1D85E-1605-C066-4CB9-CFDD56C4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7EB969-E627-16A2-0D4E-F90EF550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18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EAA68-31BD-F064-07AE-85FC1CCB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FFBA51-DCF1-776C-76EB-68A3C814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9B5198-218D-0033-59B6-57E0F7E5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67A67B-2658-3470-1584-5309D0F3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5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F34E96-9113-C4E1-073C-D8D260EE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2CD2AC-921B-C088-9FE3-BACE3C5A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2E4BBE-39C4-B89F-D23C-A23FBD75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2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01441-6490-FC21-1F1B-11CAD468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CC3E5-4A22-1001-3ADC-B2CD9C7B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9E8C62-5A50-381F-0F72-5E6D2EDD4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5DB9C-E952-AE49-D5B9-CA21E383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9F3357-27F8-7975-DE33-A175466A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28C7F9-22CB-9695-1124-661F2A41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45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03CBE-F2F9-8B01-2164-C27E4D63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57F458-9F28-83C4-1ADE-644BDF7F4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41ED5F-31C7-2F92-BDB6-B088FDAC7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06440F-C9C3-2300-4917-136812F2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52AD11-3FCA-BBCC-405A-96194F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D84F8-5EA7-4A58-6890-037D188B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1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A5817C-4830-31A0-CE73-C3FC746C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931625-ECB5-8DE4-A1DB-D086C9E3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517FC4-6B6A-82F5-DAE5-1D8E26B19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036180-2C47-7FA6-42D6-52AEBA5A8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9224EA-96B7-AACE-292E-84D6E8DE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5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5" name="Rectangle 215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96003F-7CD4-A1EE-BB14-4D68EFD8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326555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 b="1" dirty="0"/>
              <a:t>Dados na mesa do bar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3FA0FB-E3B1-0985-D858-081AC91EE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A ciência por trás dos palpites</a:t>
            </a:r>
          </a:p>
        </p:txBody>
      </p:sp>
      <p:sp>
        <p:nvSpPr>
          <p:cNvPr id="215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8F082B7D-1963-AC6A-4D16-EDFB6F7B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Picture 2" descr="Home | Pint of Science BR">
            <a:extLst>
              <a:ext uri="{FF2B5EF4-FFF2-40B4-BE49-F238E27FC236}">
                <a16:creationId xmlns:a16="http://schemas.microsoft.com/office/drawing/2014/main" id="{585B355B-A378-E1D4-8AE3-458DC0F8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5" y="0"/>
            <a:ext cx="1676721" cy="1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470862-8084-3442-023F-5D51038E5C6D}"/>
              </a:ext>
            </a:extLst>
          </p:cNvPr>
          <p:cNvSpPr txBox="1"/>
          <p:nvPr/>
        </p:nvSpPr>
        <p:spPr>
          <a:xfrm>
            <a:off x="888814" y="5770898"/>
            <a:ext cx="281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 Luiz França Batista</a:t>
            </a:r>
          </a:p>
          <a:p>
            <a:r>
              <a:rPr lang="pt-BR" b="1" dirty="0"/>
              <a:t>@sigaandreluiz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2CEAFA6-F769-4EDA-AFC8-3A23807E8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" y="5935154"/>
            <a:ext cx="317817" cy="3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, Linha do tempo&#10;&#10;O conteúdo gerado por IA pode estar incorreto.">
            <a:extLst>
              <a:ext uri="{FF2B5EF4-FFF2-40B4-BE49-F238E27FC236}">
                <a16:creationId xmlns:a16="http://schemas.microsoft.com/office/drawing/2014/main" id="{CF4E211F-6335-89DA-389F-163FB9A9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4" y="1123527"/>
            <a:ext cx="3430575" cy="4604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52D654DA-E7C7-8F7F-EF9C-864341C4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184077"/>
            <a:ext cx="3537345" cy="44836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Homem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B4533D10-0D83-87DE-FB87-D0679575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149475"/>
            <a:ext cx="3517120" cy="45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9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Camisa Gol Paolo Guerreiro - Chelsea 2012">
            <a:extLst>
              <a:ext uri="{FF2B5EF4-FFF2-40B4-BE49-F238E27FC236}">
                <a16:creationId xmlns:a16="http://schemas.microsoft.com/office/drawing/2014/main" id="{9F61F732-53CE-D1A7-1128-AE9308E0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" b="2042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4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AAF356-9583-267D-125C-8026C15D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3" y="895350"/>
            <a:ext cx="3825812" cy="5067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74F928-5B05-26D1-4E3F-AAE67CAA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71" y="1676400"/>
            <a:ext cx="7386396" cy="330541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AF9E616-111F-D530-3524-C8886D93957A}"/>
              </a:ext>
            </a:extLst>
          </p:cNvPr>
          <p:cNvSpPr/>
          <p:nvPr/>
        </p:nvSpPr>
        <p:spPr>
          <a:xfrm>
            <a:off x="10596282" y="2028825"/>
            <a:ext cx="493059" cy="1619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C33BB5C-A7EC-B8A9-30CF-D71D23343319}"/>
              </a:ext>
            </a:extLst>
          </p:cNvPr>
          <p:cNvSpPr txBox="1"/>
          <p:nvPr/>
        </p:nvSpPr>
        <p:spPr>
          <a:xfrm>
            <a:off x="6608889" y="1237130"/>
            <a:ext cx="30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Paolo Guerrero (2006 – 2015)</a:t>
            </a:r>
          </a:p>
        </p:txBody>
      </p:sp>
    </p:spTree>
    <p:extLst>
      <p:ext uri="{BB962C8B-B14F-4D97-AF65-F5344CB8AC3E}">
        <p14:creationId xmlns:p14="http://schemas.microsoft.com/office/powerpoint/2010/main" val="29547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FE0F99-9184-4374-0650-23D025BD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Engajamento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torcedores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ugmented Reality In Sports: Sprucing Up The Entire Industry – Queppelin">
            <a:extLst>
              <a:ext uri="{FF2B5EF4-FFF2-40B4-BE49-F238E27FC236}">
                <a16:creationId xmlns:a16="http://schemas.microsoft.com/office/drawing/2014/main" id="{DC06A15E-BA38-0B4D-D61C-1F221517A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r="6266"/>
          <a:stretch/>
        </p:blipFill>
        <p:spPr bwMode="auto">
          <a:xfrm>
            <a:off x="6091516" y="3429000"/>
            <a:ext cx="6096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ccess Story - New data-driven AR graphics added to Eleven Sports' Pro  League coverage - DELTACAST">
            <a:extLst>
              <a:ext uri="{FF2B5EF4-FFF2-40B4-BE49-F238E27FC236}">
                <a16:creationId xmlns:a16="http://schemas.microsoft.com/office/drawing/2014/main" id="{80CC6A40-0A8F-B7F9-4141-D7D15378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5" y="-1"/>
            <a:ext cx="6211955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w ways of experiencing sport with AR and VR - riplee">
            <a:extLst>
              <a:ext uri="{FF2B5EF4-FFF2-40B4-BE49-F238E27FC236}">
                <a16:creationId xmlns:a16="http://schemas.microsoft.com/office/drawing/2014/main" id="{FE538639-15ED-8953-4370-5620C3B4D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"/>
          <a:stretch/>
        </p:blipFill>
        <p:spPr bwMode="auto">
          <a:xfrm>
            <a:off x="1" y="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yond Stats | LALIGA">
            <a:extLst>
              <a:ext uri="{FF2B5EF4-FFF2-40B4-BE49-F238E27FC236}">
                <a16:creationId xmlns:a16="http://schemas.microsoft.com/office/drawing/2014/main" id="{7E40B37D-87F6-F04D-B9F8-2C63B1C1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7"/>
            <a:ext cx="608703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CFB7A-01BA-2919-64B0-68406517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Ciência de Dados e </a:t>
            </a:r>
            <a:r>
              <a:rPr lang="pt-BR" dirty="0" err="1"/>
              <a:t>Storytelling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78899-7163-D75D-48DF-7B61516B5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2621195"/>
            <a:ext cx="5688106" cy="2003333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Usar dados para dar aos torcedores uma melhor compreensão do jogo e torná-los mais engajados com o conteúdo.</a:t>
            </a:r>
          </a:p>
        </p:txBody>
      </p:sp>
      <p:pic>
        <p:nvPicPr>
          <p:cNvPr id="5" name="Imagem 4" descr="Pessoas com instrumentos musicais e microfone em cima de uma superfície verde&#10;&#10;Descrição gerada automaticamente com confiança baixa">
            <a:extLst>
              <a:ext uri="{FF2B5EF4-FFF2-40B4-BE49-F238E27FC236}">
                <a16:creationId xmlns:a16="http://schemas.microsoft.com/office/drawing/2014/main" id="{FE3B508E-887C-6554-BEA6-C3FB0EE8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4" y="1714500"/>
            <a:ext cx="5088965" cy="3816724"/>
          </a:xfrm>
          <a:prstGeom prst="rect">
            <a:avLst/>
          </a:prstGeom>
        </p:spPr>
      </p:pic>
      <p:pic>
        <p:nvPicPr>
          <p:cNvPr id="18434" name="Picture 2" descr="Galvão quase não narrou tetra na Globo; veja bordões da Copa">
            <a:extLst>
              <a:ext uri="{FF2B5EF4-FFF2-40B4-BE49-F238E27FC236}">
                <a16:creationId xmlns:a16="http://schemas.microsoft.com/office/drawing/2014/main" id="{DAC6F140-8FC7-F1BF-82F2-73CDE217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58871"/>
            <a:ext cx="1999129" cy="19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3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DC7007-B2BD-FF56-D88C-720BB116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9774"/>
            <a:ext cx="5294716" cy="52584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451CDA5B-5152-CB56-7AA6-F03B5217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7" y="643467"/>
            <a:ext cx="4679695" cy="5571066"/>
          </a:xfrm>
          <a:prstGeom prst="rect">
            <a:avLst/>
          </a:prstGeom>
        </p:spPr>
      </p:pic>
      <p:sp>
        <p:nvSpPr>
          <p:cNvPr id="2" name="Estrela: 5 Pontas 1">
            <a:extLst>
              <a:ext uri="{FF2B5EF4-FFF2-40B4-BE49-F238E27FC236}">
                <a16:creationId xmlns:a16="http://schemas.microsoft.com/office/drawing/2014/main" id="{2AE45D98-D25F-FD8F-9033-79033618A83F}"/>
              </a:ext>
            </a:extLst>
          </p:cNvPr>
          <p:cNvSpPr/>
          <p:nvPr/>
        </p:nvSpPr>
        <p:spPr>
          <a:xfrm>
            <a:off x="6243847" y="5139891"/>
            <a:ext cx="342695" cy="34269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FAAB7B-FB9D-2223-442D-F002B2D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Previsão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EB8370-0A87-170F-141E-6E6E1672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preditivos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45032-B653-F7F7-D96B-72D1E04E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latin typeface="+mn-lt"/>
                <a:ea typeface="+mn-ea"/>
                <a:cs typeface="+mn-cs"/>
              </a:rPr>
              <a:t>Modelo</a:t>
            </a:r>
            <a:r>
              <a:rPr lang="en-US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latin typeface="+mn-lt"/>
                <a:ea typeface="+mn-ea"/>
                <a:cs typeface="+mn-cs"/>
              </a:rPr>
              <a:t>híbrido</a:t>
            </a:r>
            <a:r>
              <a:rPr lang="en-US" b="1" kern="1200" dirty="0">
                <a:latin typeface="+mn-lt"/>
                <a:ea typeface="+mn-ea"/>
                <a:cs typeface="+mn-cs"/>
              </a:rPr>
              <a:t> de duas </a:t>
            </a:r>
            <a:r>
              <a:rPr lang="en-US" b="1" kern="1200" dirty="0" err="1">
                <a:latin typeface="+mn-lt"/>
                <a:ea typeface="+mn-ea"/>
                <a:cs typeface="+mn-cs"/>
              </a:rPr>
              <a:t>etapas</a:t>
            </a:r>
            <a:r>
              <a:rPr lang="en-US" b="1" kern="1200" dirty="0"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b="1" dirty="0" err="1"/>
              <a:t>Modelo</a:t>
            </a:r>
            <a:r>
              <a:rPr lang="en-US" b="1" dirty="0"/>
              <a:t> </a:t>
            </a:r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lineares</a:t>
            </a:r>
            <a:r>
              <a:rPr lang="en-US" b="1" dirty="0"/>
              <a:t> com </a:t>
            </a:r>
            <a:r>
              <a:rPr lang="en-US" b="1" dirty="0" err="1"/>
              <a:t>mínimos</a:t>
            </a:r>
            <a:r>
              <a:rPr lang="en-US" b="1" dirty="0"/>
              <a:t> </a:t>
            </a:r>
            <a:r>
              <a:rPr lang="en-US" b="1" dirty="0" err="1"/>
              <a:t>quadrados</a:t>
            </a:r>
            <a:r>
              <a:rPr lang="en-US" b="1" dirty="0"/>
              <a:t>.</a:t>
            </a:r>
            <a:endParaRPr lang="en-US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3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F0189-DDA4-D479-D569-6074A28F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híbrido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duas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etapas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5E3486-1ABB-9061-5059-E9FE6F99D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3840" y="98363"/>
            <a:ext cx="2814503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b="1" kern="1200" dirty="0" err="1">
                <a:latin typeface="+mn-lt"/>
                <a:ea typeface="+mn-ea"/>
                <a:cs typeface="+mn-cs"/>
              </a:rPr>
              <a:t>Estratégia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utilizar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um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processo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sequencial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684927-E4EC-960C-558F-CC1ACDC77E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578" y="478712"/>
            <a:ext cx="3568958" cy="592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8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4D84CA-B7A4-B68E-A5B6-2036CB35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Ciência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4D8F51-5F79-3C4C-2771-79657FBA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146" y="1837419"/>
            <a:ext cx="6863854" cy="46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entista de Dados programa? | Alura">
            <a:extLst>
              <a:ext uri="{FF2B5EF4-FFF2-40B4-BE49-F238E27FC236}">
                <a16:creationId xmlns:a16="http://schemas.microsoft.com/office/drawing/2014/main" id="{CC5C4E6E-23C8-0EAA-E1B7-2A903C1C8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0749" r="10638" b="14976"/>
          <a:stretch/>
        </p:blipFill>
        <p:spPr bwMode="auto">
          <a:xfrm>
            <a:off x="161723" y="1693990"/>
            <a:ext cx="4794917" cy="477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1C3BAF-4FF3-7582-89C5-AA13FC61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damos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“nota” para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time?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115EBF-577C-409D-46C1-E652B7FBD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fontAlgn="base"/>
            <a:r>
              <a:rPr lang="en-US" sz="2000" b="0" i="0" u="none" strike="noStrike" dirty="0" err="1">
                <a:effectLst/>
              </a:rPr>
              <a:t>Analisamos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resultados</a:t>
            </a:r>
            <a:r>
              <a:rPr lang="en-US" sz="2000" b="0" i="0" u="none" strike="noStrike" dirty="0">
                <a:effectLst/>
              </a:rPr>
              <a:t> de </a:t>
            </a:r>
            <a:r>
              <a:rPr lang="en-US" sz="2000" b="0" i="0" u="none" strike="noStrike" dirty="0" err="1">
                <a:effectLst/>
              </a:rPr>
              <a:t>muitos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jogos</a:t>
            </a:r>
            <a:r>
              <a:rPr lang="en-US" sz="2000" b="0" i="0" u="none" strike="noStrike" dirty="0">
                <a:effectLst/>
              </a:rPr>
              <a:t> que </a:t>
            </a:r>
            <a:r>
              <a:rPr lang="en-US" sz="2000" b="0" i="0" u="none" strike="noStrike" dirty="0" err="1">
                <a:effectLst/>
              </a:rPr>
              <a:t>já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aconteceram</a:t>
            </a:r>
            <a:r>
              <a:rPr lang="en-US" sz="2000" b="0" i="0" u="none" strike="noStrike" dirty="0">
                <a:effectLst/>
              </a:rPr>
              <a:t> (</a:t>
            </a:r>
            <a:r>
              <a:rPr lang="en-US" sz="2000" b="0" i="0" u="none" strike="noStrike" dirty="0" err="1">
                <a:effectLst/>
              </a:rPr>
              <a:t>quem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ganhou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perdeu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empatou</a:t>
            </a:r>
            <a:r>
              <a:rPr lang="en-US" sz="2000" b="0" i="0" u="none" strike="noStrike" dirty="0">
                <a:effectLst/>
              </a:rPr>
              <a:t>).</a:t>
            </a:r>
          </a:p>
          <a:p>
            <a:pPr marL="342900" fontAlgn="base"/>
            <a:r>
              <a:rPr lang="en-US" sz="2000" b="0" i="0" u="none" strike="noStrike" dirty="0">
                <a:effectLst/>
              </a:rPr>
              <a:t>Cada time </a:t>
            </a:r>
            <a:r>
              <a:rPr lang="en-US" sz="2000" b="0" i="0" u="none" strike="noStrike" dirty="0" err="1">
                <a:effectLst/>
              </a:rPr>
              <a:t>recebe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uma</a:t>
            </a:r>
            <a:r>
              <a:rPr lang="en-US" sz="2000" b="0" i="0" u="none" strike="noStrike" dirty="0">
                <a:effectLst/>
              </a:rPr>
              <a:t> "nota" que </a:t>
            </a:r>
            <a:r>
              <a:rPr lang="en-US" sz="2000" b="0" i="0" u="none" strike="noStrike" dirty="0" err="1">
                <a:effectLst/>
              </a:rPr>
              <a:t>representa</a:t>
            </a:r>
            <a:r>
              <a:rPr lang="en-US" sz="2000" b="0" i="0" u="none" strike="noStrike" dirty="0">
                <a:effectLst/>
              </a:rPr>
              <a:t> o </a:t>
            </a:r>
            <a:r>
              <a:rPr lang="en-US" sz="2000" b="0" i="0" u="none" strike="noStrike" dirty="0" err="1">
                <a:effectLst/>
              </a:rPr>
              <a:t>quão</a:t>
            </a:r>
            <a:r>
              <a:rPr lang="en-US" sz="2000" b="0" i="0" u="none" strike="noStrike" dirty="0">
                <a:effectLst/>
              </a:rPr>
              <a:t> forte </a:t>
            </a:r>
            <a:r>
              <a:rPr lang="en-US" sz="2000" b="0" i="0" u="none" strike="noStrike" dirty="0" err="1">
                <a:effectLst/>
              </a:rPr>
              <a:t>ele</a:t>
            </a:r>
            <a:r>
              <a:rPr lang="en-US" sz="2000" b="0" i="0" u="none" strike="noStrike" dirty="0">
                <a:effectLst/>
              </a:rPr>
              <a:t> é.</a:t>
            </a:r>
          </a:p>
          <a:p>
            <a:endParaRPr lang="en-US" sz="2000" dirty="0"/>
          </a:p>
        </p:txBody>
      </p:sp>
      <p:pic>
        <p:nvPicPr>
          <p:cNvPr id="2050" name="Picture 2" descr="Interface gráfica do usuário, Tabela&#10;&#10;O conteúdo gerado por IA pode estar incorreto.">
            <a:extLst>
              <a:ext uri="{FF2B5EF4-FFF2-40B4-BE49-F238E27FC236}">
                <a16:creationId xmlns:a16="http://schemas.microsoft.com/office/drawing/2014/main" id="{1138CC3C-2C27-8672-4CA2-CE428948AF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442" y="1232730"/>
            <a:ext cx="5201023" cy="397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A385B8-A922-A5DA-90CE-75A46FC1CC42}"/>
              </a:ext>
            </a:extLst>
          </p:cNvPr>
          <p:cNvSpPr/>
          <p:nvPr/>
        </p:nvSpPr>
        <p:spPr>
          <a:xfrm>
            <a:off x="6512442" y="1876926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1CF091D-36CA-4ACF-BB42-5973EE442DD1}"/>
              </a:ext>
            </a:extLst>
          </p:cNvPr>
          <p:cNvSpPr/>
          <p:nvPr/>
        </p:nvSpPr>
        <p:spPr>
          <a:xfrm>
            <a:off x="6512441" y="2837110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292CBB-6CBD-0BE7-3780-4B26A541FB0A}"/>
              </a:ext>
            </a:extLst>
          </p:cNvPr>
          <p:cNvSpPr/>
          <p:nvPr/>
        </p:nvSpPr>
        <p:spPr>
          <a:xfrm>
            <a:off x="6512440" y="4826501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22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F467CB-AC08-094C-29C6-16AD2E25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estimamos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as chances?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A91F67-2677-FC75-3B21-A4B85D259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8856" y="390832"/>
            <a:ext cx="4063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Com a "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pontuação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força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" de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jogo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calculamos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probabilidades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8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71D33B9-C668-8074-F6A4-BBA23A78FB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61"/>
          <a:stretch/>
        </p:blipFill>
        <p:spPr bwMode="auto">
          <a:xfrm>
            <a:off x="1013405" y="2040139"/>
            <a:ext cx="10165190" cy="430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4C6CCC-DDA9-B5E3-A69C-0A7135BF16F0}"/>
              </a:ext>
            </a:extLst>
          </p:cNvPr>
          <p:cNvSpPr/>
          <p:nvPr/>
        </p:nvSpPr>
        <p:spPr>
          <a:xfrm>
            <a:off x="1013406" y="2425566"/>
            <a:ext cx="10165190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68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68F1BB-542D-E34A-5784-86364C9B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“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juiz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inteligente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 Etapa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C1D75-B807-15F2-FADF-43CD79D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840" y="98363"/>
            <a:ext cx="2919738" cy="1494117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indent="0">
              <a:buNone/>
            </a:pPr>
            <a:r>
              <a:rPr lang="en-US" sz="2400" b="1" kern="1200" dirty="0" err="1">
                <a:latin typeface="+mn-lt"/>
                <a:ea typeface="+mn-ea"/>
                <a:cs typeface="+mn-cs"/>
              </a:rPr>
              <a:t>Apenas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probabilidades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acima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de 70%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são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inseridas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no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modelo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098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A3EB378D-D06F-A75C-7A97-19E82EC8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3949" y="161156"/>
            <a:ext cx="4238009" cy="657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8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0215E-11C8-7476-E711-8ADAA346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final</a:t>
            </a:r>
          </a:p>
        </p:txBody>
      </p:sp>
      <p:pic>
        <p:nvPicPr>
          <p:cNvPr id="5122" name="Picture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6F5D13-C47C-3686-35DE-37633B56FD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82617"/>
            <a:ext cx="11327549" cy="421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003000-0797-B4BA-7C99-28B022B4B484}"/>
              </a:ext>
            </a:extLst>
          </p:cNvPr>
          <p:cNvSpPr txBox="1"/>
          <p:nvPr/>
        </p:nvSpPr>
        <p:spPr>
          <a:xfrm>
            <a:off x="8828567" y="248038"/>
            <a:ext cx="29312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Legenda:</a:t>
            </a:r>
            <a:endParaRPr lang="pt-BR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H: Casa ou Empate</a:t>
            </a:r>
            <a:endParaRPr lang="pt-BR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A: Fora ou Empate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5B04FC-BC61-0250-F975-1F74CAC89936}"/>
              </a:ext>
            </a:extLst>
          </p:cNvPr>
          <p:cNvSpPr/>
          <p:nvPr/>
        </p:nvSpPr>
        <p:spPr>
          <a:xfrm>
            <a:off x="10501162" y="2473691"/>
            <a:ext cx="770021" cy="38019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A4D938F-A6A7-9312-41D6-FFE2E1A5E741}"/>
              </a:ext>
            </a:extLst>
          </p:cNvPr>
          <p:cNvSpPr/>
          <p:nvPr/>
        </p:nvSpPr>
        <p:spPr>
          <a:xfrm>
            <a:off x="11420852" y="2579570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E6860E-9119-0F4A-2F08-C810A77ED742}"/>
              </a:ext>
            </a:extLst>
          </p:cNvPr>
          <p:cNvSpPr/>
          <p:nvPr/>
        </p:nvSpPr>
        <p:spPr>
          <a:xfrm>
            <a:off x="11420852" y="2962444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F6CBB1B-4453-CC4D-527D-B1957D475848}"/>
              </a:ext>
            </a:extLst>
          </p:cNvPr>
          <p:cNvSpPr/>
          <p:nvPr/>
        </p:nvSpPr>
        <p:spPr>
          <a:xfrm>
            <a:off x="11420852" y="3345318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8B75FE-D729-E36F-91CD-46D9DD00E06F}"/>
              </a:ext>
            </a:extLst>
          </p:cNvPr>
          <p:cNvSpPr/>
          <p:nvPr/>
        </p:nvSpPr>
        <p:spPr>
          <a:xfrm>
            <a:off x="11420852" y="3728192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4278BC-7364-806C-1B01-F70BC0618FF1}"/>
              </a:ext>
            </a:extLst>
          </p:cNvPr>
          <p:cNvSpPr/>
          <p:nvPr/>
        </p:nvSpPr>
        <p:spPr>
          <a:xfrm>
            <a:off x="11420852" y="4111066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05FE075-1DD8-74CF-60E0-93DFE0A6C36A}"/>
              </a:ext>
            </a:extLst>
          </p:cNvPr>
          <p:cNvSpPr/>
          <p:nvPr/>
        </p:nvSpPr>
        <p:spPr>
          <a:xfrm>
            <a:off x="11420852" y="4493940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23F9EA2-B6C2-920F-5F0F-66DE60393F7E}"/>
              </a:ext>
            </a:extLst>
          </p:cNvPr>
          <p:cNvSpPr/>
          <p:nvPr/>
        </p:nvSpPr>
        <p:spPr>
          <a:xfrm>
            <a:off x="11420852" y="4876814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FBFA0C5-155F-2B59-F81B-46152D1C7CF1}"/>
              </a:ext>
            </a:extLst>
          </p:cNvPr>
          <p:cNvSpPr/>
          <p:nvPr/>
        </p:nvSpPr>
        <p:spPr>
          <a:xfrm>
            <a:off x="11420852" y="5259688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3AE492B-381E-61A6-DB9D-0A8076CDA0B0}"/>
              </a:ext>
            </a:extLst>
          </p:cNvPr>
          <p:cNvSpPr/>
          <p:nvPr/>
        </p:nvSpPr>
        <p:spPr>
          <a:xfrm>
            <a:off x="11420852" y="5642562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610A545-D20E-6237-F0D5-0E4306449282}"/>
              </a:ext>
            </a:extLst>
          </p:cNvPr>
          <p:cNvSpPr/>
          <p:nvPr/>
        </p:nvSpPr>
        <p:spPr>
          <a:xfrm>
            <a:off x="11420852" y="6025435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04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0E828-B2D5-3D34-D67A-D30FDCE8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2767106"/>
            <a:ext cx="359225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Desempenho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Interface gráfica do usuário, Tabela&#10;&#10;O conteúdo gerado por IA pode estar incorreto.">
            <a:extLst>
              <a:ext uri="{FF2B5EF4-FFF2-40B4-BE49-F238E27FC236}">
                <a16:creationId xmlns:a16="http://schemas.microsoft.com/office/drawing/2014/main" id="{69FF33CB-BC25-5F18-3FCF-F982843B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81" y="449102"/>
            <a:ext cx="7973241" cy="595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06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B7BCF2-BFC6-419E-412A-27A646AE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 err="1">
                <a:solidFill>
                  <a:srgbClr val="FFFFFF"/>
                </a:solidFill>
              </a:rPr>
              <a:t>Modelo</a:t>
            </a:r>
            <a:r>
              <a:rPr lang="en-US" sz="3400" b="1" dirty="0">
                <a:solidFill>
                  <a:srgbClr val="FFFFFF"/>
                </a:solidFill>
              </a:rPr>
              <a:t> </a:t>
            </a:r>
            <a:r>
              <a:rPr lang="en-US" sz="3400" b="1" dirty="0" err="1">
                <a:solidFill>
                  <a:srgbClr val="FFFFFF"/>
                </a:solidFill>
              </a:rPr>
              <a:t>preditivo</a:t>
            </a:r>
            <a:r>
              <a:rPr lang="en-US" sz="3400" b="1" dirty="0">
                <a:solidFill>
                  <a:srgbClr val="FFFFFF"/>
                </a:solidFill>
              </a:rPr>
              <a:t> com </a:t>
            </a:r>
            <a:r>
              <a:rPr lang="en-US" sz="3400" b="1" dirty="0" err="1">
                <a:solidFill>
                  <a:srgbClr val="FFFFFF"/>
                </a:solidFill>
              </a:rPr>
              <a:t>sistemas</a:t>
            </a:r>
            <a:r>
              <a:rPr lang="en-US" sz="3400" b="1" dirty="0">
                <a:solidFill>
                  <a:srgbClr val="FFFFFF"/>
                </a:solidFill>
              </a:rPr>
              <a:t> </a:t>
            </a:r>
            <a:r>
              <a:rPr lang="en-US" sz="3400" b="1" dirty="0" err="1">
                <a:solidFill>
                  <a:srgbClr val="FFFFFF"/>
                </a:solidFill>
              </a:rPr>
              <a:t>lineares</a:t>
            </a:r>
            <a:endParaRPr lang="en-US" sz="3400" b="1" dirty="0">
              <a:solidFill>
                <a:srgbClr val="FFFFFF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983641C-CAC2-FAAE-9920-FEAFC3BCD29D}"/>
              </a:ext>
            </a:extLst>
          </p:cNvPr>
          <p:cNvGrpSpPr/>
          <p:nvPr/>
        </p:nvGrpSpPr>
        <p:grpSpPr>
          <a:xfrm>
            <a:off x="924685" y="2303041"/>
            <a:ext cx="2714584" cy="2708560"/>
            <a:chOff x="1293101" y="2071187"/>
            <a:chExt cx="2443355" cy="2571549"/>
          </a:xfrm>
        </p:grpSpPr>
        <p:pic>
          <p:nvPicPr>
            <p:cNvPr id="1038" name="Picture 14" descr="equation">
              <a:extLst>
                <a:ext uri="{FF2B5EF4-FFF2-40B4-BE49-F238E27FC236}">
                  <a16:creationId xmlns:a16="http://schemas.microsoft.com/office/drawing/2014/main" id="{615CA861-6733-9428-8C83-7ACA16E469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07"/>
            <a:stretch/>
          </p:blipFill>
          <p:spPr bwMode="auto">
            <a:xfrm>
              <a:off x="1293101" y="2071187"/>
              <a:ext cx="2443355" cy="10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" descr="equation">
              <a:extLst>
                <a:ext uri="{FF2B5EF4-FFF2-40B4-BE49-F238E27FC236}">
                  <a16:creationId xmlns:a16="http://schemas.microsoft.com/office/drawing/2014/main" id="{509CE202-3395-55FC-AAC3-0C94AF527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44"/>
            <a:stretch/>
          </p:blipFill>
          <p:spPr bwMode="auto">
            <a:xfrm>
              <a:off x="1563328" y="3547211"/>
              <a:ext cx="1278229" cy="10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6B7D715-F796-3069-3D2D-8B8D45A6B489}"/>
              </a:ext>
            </a:extLst>
          </p:cNvPr>
          <p:cNvGrpSpPr/>
          <p:nvPr/>
        </p:nvGrpSpPr>
        <p:grpSpPr>
          <a:xfrm>
            <a:off x="6787929" y="2218308"/>
            <a:ext cx="3539205" cy="3997831"/>
            <a:chOff x="7130246" y="1683469"/>
            <a:chExt cx="4223554" cy="4770863"/>
          </a:xfrm>
        </p:grpSpPr>
        <p:pic>
          <p:nvPicPr>
            <p:cNvPr id="1040" name="Picture 16" descr="equation">
              <a:extLst>
                <a:ext uri="{FF2B5EF4-FFF2-40B4-BE49-F238E27FC236}">
                  <a16:creationId xmlns:a16="http://schemas.microsoft.com/office/drawing/2014/main" id="{1DC3D150-D304-653C-30A3-9986C74AF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246" y="1735614"/>
              <a:ext cx="2312690" cy="4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equation">
              <a:extLst>
                <a:ext uri="{FF2B5EF4-FFF2-40B4-BE49-F238E27FC236}">
                  <a16:creationId xmlns:a16="http://schemas.microsoft.com/office/drawing/2014/main" id="{4FCF9D82-0319-4284-4F0D-3B75D1164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879" y="1683469"/>
              <a:ext cx="1084921" cy="2103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62E41A-0EA7-856E-89CF-E05B37EA7890}"/>
              </a:ext>
            </a:extLst>
          </p:cNvPr>
          <p:cNvSpPr txBox="1"/>
          <p:nvPr/>
        </p:nvSpPr>
        <p:spPr>
          <a:xfrm>
            <a:off x="1512747" y="1677507"/>
            <a:ext cx="153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Determinado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1B40C4-B3C0-D2F7-8377-DF382CDD1F31}"/>
              </a:ext>
            </a:extLst>
          </p:cNvPr>
          <p:cNvSpPr txBox="1"/>
          <p:nvPr/>
        </p:nvSpPr>
        <p:spPr>
          <a:xfrm>
            <a:off x="8393268" y="1663384"/>
            <a:ext cx="20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Sobredeterminado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67389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6A0BBE5-873B-922D-76E6-3D8E5F9F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Solução com mínimos quadrados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3A0369C-2BC3-7B47-3C02-B4C5A93E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ctr">
              <a:buNone/>
            </a:pPr>
            <a:r>
              <a:rPr lang="pt-BR" dirty="0"/>
              <a:t>Resolve um sistema linear da forma:</a:t>
            </a:r>
          </a:p>
          <a:p>
            <a:pPr algn="ctr">
              <a:buNone/>
            </a:pPr>
            <a:endParaRPr lang="pt-BR" dirty="0"/>
          </a:p>
          <a:p>
            <a:pPr algn="ctr">
              <a:buNone/>
            </a:pPr>
            <a:endParaRPr lang="pt-BR" dirty="0"/>
          </a:p>
          <a:p>
            <a:pPr algn="ctr">
              <a:buNone/>
            </a:pPr>
            <a:r>
              <a:rPr lang="pt-BR" dirty="0"/>
              <a:t>Ou seja, quando o sistema não tem uma solução exata (por exemplo, em sistemas </a:t>
            </a:r>
            <a:r>
              <a:rPr lang="pt-BR" b="1" dirty="0" err="1"/>
              <a:t>sobredeterminados</a:t>
            </a:r>
            <a:r>
              <a:rPr lang="pt-BR" dirty="0"/>
              <a:t> — mais equações do que variáveis), ele encontra a </a:t>
            </a:r>
            <a:r>
              <a:rPr lang="pt-BR" b="1" dirty="0"/>
              <a:t>solução que minimiza o erro quadrático</a:t>
            </a:r>
            <a:r>
              <a:rPr lang="pt-BR" dirty="0"/>
              <a:t>:</a:t>
            </a:r>
          </a:p>
        </p:txBody>
      </p:sp>
      <p:pic>
        <p:nvPicPr>
          <p:cNvPr id="8" name="Picture 2" descr="equation">
            <a:extLst>
              <a:ext uri="{FF2B5EF4-FFF2-40B4-BE49-F238E27FC236}">
                <a16:creationId xmlns:a16="http://schemas.microsoft.com/office/drawing/2014/main" id="{5CB4F3B7-AA00-6346-010A-1582B5636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96"/>
          <a:stretch/>
        </p:blipFill>
        <p:spPr bwMode="auto">
          <a:xfrm>
            <a:off x="4748187" y="2663876"/>
            <a:ext cx="2695626" cy="4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quation">
            <a:extLst>
              <a:ext uri="{FF2B5EF4-FFF2-40B4-BE49-F238E27FC236}">
                <a16:creationId xmlns:a16="http://schemas.microsoft.com/office/drawing/2014/main" id="{05222C7B-5056-BD81-8077-EEBECC8D7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2"/>
          <a:stretch/>
        </p:blipFill>
        <p:spPr bwMode="auto">
          <a:xfrm>
            <a:off x="4748187" y="5263434"/>
            <a:ext cx="2695626" cy="8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9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6D155-0E6D-4D8B-544A-DB7E6A72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496727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CE47C8-1287-A33B-47AA-07168F399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4" y="2714625"/>
            <a:ext cx="4159015" cy="30235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Conversão da tabela de resultados para um sistema linear </a:t>
            </a:r>
            <a:r>
              <a:rPr lang="pt-BR" sz="2400" dirty="0" err="1"/>
              <a:t>sobredeterminado</a:t>
            </a:r>
            <a:r>
              <a:rPr lang="pt-BR" sz="24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Aplicação do método de mínimos quadrados;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Cada time (variável) ganha um </a:t>
            </a:r>
            <a:r>
              <a:rPr lang="pt-BR" sz="2400" i="1" dirty="0"/>
              <a:t>score</a:t>
            </a:r>
            <a:r>
              <a:rPr lang="pt-BR" sz="2400" dirty="0"/>
              <a:t> (força);</a:t>
            </a:r>
          </a:p>
        </p:txBody>
      </p:sp>
      <p:pic>
        <p:nvPicPr>
          <p:cNvPr id="1028" name="Picture 4" descr="equation">
            <a:extLst>
              <a:ext uri="{FF2B5EF4-FFF2-40B4-BE49-F238E27FC236}">
                <a16:creationId xmlns:a16="http://schemas.microsoft.com/office/drawing/2014/main" id="{9FC883CE-536E-0010-46C3-C096706F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8766" y="529389"/>
            <a:ext cx="1454903" cy="579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8B921D-4257-60BC-3C8A-6E57ECB9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477" y="209440"/>
            <a:ext cx="3229502" cy="6210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C74CF-D5AA-8B5E-E46C-638339B3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82ADA21-1096-DC2F-1F64-D5DE5FA3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56" y="3662414"/>
            <a:ext cx="6756288" cy="272876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Cada time (variável) ganha um </a:t>
            </a:r>
            <a:r>
              <a:rPr lang="pt-BR" sz="2400" i="1" dirty="0"/>
              <a:t>Score</a:t>
            </a:r>
            <a:r>
              <a:rPr lang="pt-BR" sz="2400" dirty="0"/>
              <a:t> (força);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Subtrair </a:t>
            </a:r>
            <a:r>
              <a:rPr lang="pt-BR" sz="2400" i="1" dirty="0"/>
              <a:t>Score</a:t>
            </a:r>
            <a:r>
              <a:rPr lang="pt-BR" sz="2400" dirty="0"/>
              <a:t> da casa pelo </a:t>
            </a:r>
            <a:r>
              <a:rPr lang="pt-BR" sz="2400" i="1" dirty="0"/>
              <a:t>Score</a:t>
            </a:r>
            <a:r>
              <a:rPr lang="pt-BR" sz="2400" dirty="0"/>
              <a:t> do visitante, obtém a diferença </a:t>
            </a:r>
            <a:r>
              <a:rPr lang="pt-BR" sz="2400" i="1" dirty="0" err="1"/>
              <a:t>Diff</a:t>
            </a:r>
            <a:r>
              <a:rPr lang="pt-BR" sz="2400" dirty="0"/>
              <a:t>;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Filtrar jogos com </a:t>
            </a:r>
            <a:r>
              <a:rPr lang="pt-BR" sz="2400" i="1" dirty="0" err="1"/>
              <a:t>Diff</a:t>
            </a:r>
            <a:r>
              <a:rPr lang="pt-BR" sz="2400" dirty="0"/>
              <a:t> absoluto acima de 1.4;</a:t>
            </a:r>
          </a:p>
          <a:p>
            <a:pPr lvl="1"/>
            <a:r>
              <a:rPr lang="pt-BR" i="1" dirty="0" err="1"/>
              <a:t>Diff</a:t>
            </a:r>
            <a:r>
              <a:rPr lang="pt-BR" dirty="0"/>
              <a:t> positivo: Casa ou empate.</a:t>
            </a:r>
          </a:p>
          <a:p>
            <a:pPr lvl="1"/>
            <a:r>
              <a:rPr lang="pt-BR" i="1" dirty="0" err="1"/>
              <a:t>Diff</a:t>
            </a:r>
            <a:r>
              <a:rPr lang="pt-BR" dirty="0"/>
              <a:t> negativo: Visitante ou empate.</a:t>
            </a:r>
          </a:p>
          <a:p>
            <a:endParaRPr lang="pt-BR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BC27B-36F6-8538-ED68-C2F331E0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58" y="125128"/>
            <a:ext cx="9278613" cy="319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37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6874D-FBBA-1700-5B38-6C05A028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Previsão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 </a:t>
            </a:r>
            <a:r>
              <a:rPr lang="en-US" sz="4000" b="1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filtro</a:t>
            </a:r>
            <a:endParaRPr lang="en-US" sz="40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BF85E2-0F19-F404-8F34-8974CF8E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07" y="1227899"/>
            <a:ext cx="8033216" cy="440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00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5" name="Rectangle 719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7" name="Rectangle 719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9" name="Rectangle 719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B6B7CE-AC11-A3F7-D62C-580C0310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Ciência de Dados nos esportes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1B6FB0-C7F7-A7F8-E204-4041E511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25980"/>
            <a:ext cx="11327549" cy="43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43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045F60-D570-F74C-F6E2-D9503BCD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D3636-ECF2-45BA-F37C-34C46805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Desempenho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2024/2025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8179767-C70C-DD67-4896-65144E9B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23" y="885668"/>
            <a:ext cx="7792337" cy="508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F946E3A-26F9-E770-933D-B9D8B3D6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44" y="4485373"/>
            <a:ext cx="2241916" cy="1793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993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70EAFD-8973-7A75-F0E6-9649D1C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b="1" dirty="0" err="1">
                <a:solidFill>
                  <a:srgbClr val="FFFFFF"/>
                </a:solidFill>
              </a:rPr>
              <a:t>Recap</a:t>
            </a:r>
            <a:endParaRPr lang="pt-BR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29" name="Espaço Reservado para Conteúdo 2">
            <a:extLst>
              <a:ext uri="{FF2B5EF4-FFF2-40B4-BE49-F238E27FC236}">
                <a16:creationId xmlns:a16="http://schemas.microsoft.com/office/drawing/2014/main" id="{9D1F4FF7-C2AA-BB9B-8C54-A03ED7E90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303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91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FBD518-497A-BEC9-FA54-997035C8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5" name="Rectangle 19474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0E0D22-7005-27F3-70BC-748E5A134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Obrigado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549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3A0CC-489D-7F79-973D-CE11E2C0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5" name="Rectangle 215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BFB3BE-F975-556C-3F5F-D29F669B0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3951169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 b="1" dirty="0"/>
              <a:t>Dados na mesa do bar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56493B-0FB1-832C-784B-0549094CE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A ciência por trás dos palpites</a:t>
            </a:r>
          </a:p>
        </p:txBody>
      </p:sp>
      <p:sp>
        <p:nvSpPr>
          <p:cNvPr id="215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2631E48A-872F-D673-84FA-AF85485F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270019-8D0A-DA1C-788F-D1F7A7E24AE0}"/>
              </a:ext>
            </a:extLst>
          </p:cNvPr>
          <p:cNvSpPr txBox="1"/>
          <p:nvPr/>
        </p:nvSpPr>
        <p:spPr>
          <a:xfrm>
            <a:off x="888814" y="5770898"/>
            <a:ext cx="281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 Luiz França Batista</a:t>
            </a:r>
          </a:p>
          <a:p>
            <a:r>
              <a:rPr lang="pt-BR" b="1" dirty="0"/>
              <a:t>@sigaandreluiz</a:t>
            </a:r>
            <a:endParaRPr lang="pt-BR" dirty="0"/>
          </a:p>
        </p:txBody>
      </p:sp>
      <p:pic>
        <p:nvPicPr>
          <p:cNvPr id="9" name="Picture 2" descr="Home | Pint of Science BR">
            <a:extLst>
              <a:ext uri="{FF2B5EF4-FFF2-40B4-BE49-F238E27FC236}">
                <a16:creationId xmlns:a16="http://schemas.microsoft.com/office/drawing/2014/main" id="{5F65AC86-60F9-3A1A-C059-E7C9E8B3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5" y="0"/>
            <a:ext cx="1676721" cy="1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68C7AC9-59E9-C124-751B-78CA68DD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" y="5935154"/>
            <a:ext cx="317817" cy="3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6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34BCD7EF-0441-08D4-60CF-CDDBFF50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3" y="457200"/>
            <a:ext cx="9005454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3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4A166A-620F-C0E8-FCBE-F373F7F6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Eficiência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formação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equipes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1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2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8F932-BA34-868E-1B6C-877F236E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365"/>
          <a:stretch/>
        </p:blipFill>
        <p:spPr bwMode="auto"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512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oneyball | Rotten Tomatoes">
            <a:extLst>
              <a:ext uri="{FF2B5EF4-FFF2-40B4-BE49-F238E27FC236}">
                <a16:creationId xmlns:a16="http://schemas.microsoft.com/office/drawing/2014/main" id="{9AF5E526-37EE-F809-E2BC-4E15EF4F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4300" y="643467"/>
            <a:ext cx="41782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7" name="Straight Connector 513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oneyball: The Art of Winning an Unfair Game | Amazon.com.br">
            <a:extLst>
              <a:ext uri="{FF2B5EF4-FFF2-40B4-BE49-F238E27FC236}">
                <a16:creationId xmlns:a16="http://schemas.microsoft.com/office/drawing/2014/main" id="{6FF485FC-DF13-C075-D5EB-4FF13C49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63" y="643467"/>
            <a:ext cx="370475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4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CA0DC-6CE5-78F1-2FB2-10A3A04E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4600"/>
              <a:t>Problema do Oakland A’s</a:t>
            </a:r>
          </a:p>
        </p:txBody>
      </p:sp>
      <p:sp>
        <p:nvSpPr>
          <p:cNvPr id="616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EACA5-EC35-C9A6-F6B3-96CB3BF7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Ano de 2002</a:t>
            </a:r>
          </a:p>
          <a:p>
            <a:r>
              <a:rPr lang="pt-BR" sz="2200" dirty="0"/>
              <a:t>Corte de salários</a:t>
            </a:r>
          </a:p>
          <a:p>
            <a:r>
              <a:rPr lang="pt-BR" sz="2200" dirty="0"/>
              <a:t>Buscar eficiência nos gastos</a:t>
            </a:r>
          </a:p>
          <a:p>
            <a:r>
              <a:rPr lang="pt-BR" sz="2200" dirty="0"/>
              <a:t>Buscar vitórias sem jogadores “estrelas”</a:t>
            </a:r>
          </a:p>
          <a:p>
            <a:r>
              <a:rPr lang="pt-BR" sz="2200" dirty="0"/>
              <a:t>Contrataram um economista: Paul </a:t>
            </a:r>
            <a:r>
              <a:rPr lang="pt-BR" sz="2200" dirty="0" err="1"/>
              <a:t>DePodesta</a:t>
            </a:r>
            <a:endParaRPr lang="pt-BR" sz="2200" dirty="0"/>
          </a:p>
          <a:p>
            <a:endParaRPr lang="pt-BR" sz="2200" dirty="0"/>
          </a:p>
        </p:txBody>
      </p:sp>
      <p:pic>
        <p:nvPicPr>
          <p:cNvPr id="6148" name="Picture 4" descr="MLB teams' salaries for 2002 season | Download Scientific Diagram">
            <a:extLst>
              <a:ext uri="{FF2B5EF4-FFF2-40B4-BE49-F238E27FC236}">
                <a16:creationId xmlns:a16="http://schemas.microsoft.com/office/drawing/2014/main" id="{FB09C746-7447-A22E-F5AB-5F36D299C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" r="1440" b="1206"/>
          <a:stretch/>
        </p:blipFill>
        <p:spPr bwMode="auto">
          <a:xfrm>
            <a:off x="4222495" y="720311"/>
            <a:ext cx="7969506" cy="51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akland Athletics – Wikipédia, a enciclopédia livre">
            <a:extLst>
              <a:ext uri="{FF2B5EF4-FFF2-40B4-BE49-F238E27FC236}">
                <a16:creationId xmlns:a16="http://schemas.microsoft.com/office/drawing/2014/main" id="{A062F6F6-77DD-AE20-5144-5A41C24E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638300"/>
            <a:ext cx="720292" cy="7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0ACD1E7-FF45-9C02-55EB-5F524CB9529D}"/>
              </a:ext>
            </a:extLst>
          </p:cNvPr>
          <p:cNvCxnSpPr/>
          <p:nvPr/>
        </p:nvCxnSpPr>
        <p:spPr>
          <a:xfrm flipH="1">
            <a:off x="5857875" y="2466975"/>
            <a:ext cx="38100" cy="10763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05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89140-ACFF-B870-932E-0A4DCEDC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Resumo da história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C16126-241C-77AB-6FCE-37A95E93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142335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Vinte vitórias seguidas (4th na história)</a:t>
            </a:r>
          </a:p>
          <a:p>
            <a:r>
              <a:rPr lang="pt-BR" sz="2200" dirty="0"/>
              <a:t>Não ganhou a World Series</a:t>
            </a:r>
          </a:p>
          <a:p>
            <a:r>
              <a:rPr lang="pt-BR" sz="2200" dirty="0"/>
              <a:t>Fez história e mudou o “rumo” do jogo por meio da análise</a:t>
            </a:r>
          </a:p>
          <a:p>
            <a:r>
              <a:rPr lang="pt-BR" sz="2200" dirty="0"/>
              <a:t>Outros times passaram a usar análise de dados/estatísticas para otimizar os gastos com jogadores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5EB6CF-EC4C-1BF6-932B-AE7383D7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866371"/>
            <a:ext cx="5458968" cy="3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NCHESTER, ENGLAND - APRIL 26: Kevin De Bruyne of Manchester City celebrates after scoring the team&amp;#039;s third goal during the Premier League match between Manchester City and Arsenal FC at Etihad Stadium on April 26, 2023 in Manchester, England. (Photo by Catherine Ivill/Getty Images)">
            <a:extLst>
              <a:ext uri="{FF2B5EF4-FFF2-40B4-BE49-F238E27FC236}">
                <a16:creationId xmlns:a16="http://schemas.microsoft.com/office/drawing/2014/main" id="{CA185A63-FD28-6099-563E-B4D86B91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15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685</Words>
  <Application>Microsoft Office PowerPoint</Application>
  <PresentationFormat>Widescreen</PresentationFormat>
  <Paragraphs>111</Paragraphs>
  <Slides>34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Google Sans</vt:lpstr>
      <vt:lpstr>Tema do Office</vt:lpstr>
      <vt:lpstr>Dados na mesa do bar</vt:lpstr>
      <vt:lpstr>Ciência de Dados</vt:lpstr>
      <vt:lpstr>Ciência de Dados nos esportes</vt:lpstr>
      <vt:lpstr>Eficiência na formação de equipes</vt:lpstr>
      <vt:lpstr>Apresentação do PowerPoint</vt:lpstr>
      <vt:lpstr>Apresentação do PowerPoint</vt:lpstr>
      <vt:lpstr>Problema do Oakland A’s</vt:lpstr>
      <vt:lpstr>Resumo da história</vt:lpstr>
      <vt:lpstr>Apresentação do PowerPoint</vt:lpstr>
      <vt:lpstr>Apresentação do PowerPoint</vt:lpstr>
      <vt:lpstr>Apresentação do PowerPoint</vt:lpstr>
      <vt:lpstr>Apresentação do PowerPoint</vt:lpstr>
      <vt:lpstr>Engajamento de torcedores</vt:lpstr>
      <vt:lpstr>Apresentação do PowerPoint</vt:lpstr>
      <vt:lpstr>Ciência de Dados e Storytelling</vt:lpstr>
      <vt:lpstr>Apresentação do PowerPoint</vt:lpstr>
      <vt:lpstr>Previsão de resultados</vt:lpstr>
      <vt:lpstr>Modelos preditivos</vt:lpstr>
      <vt:lpstr>Modelo híbrido de duas etapas</vt:lpstr>
      <vt:lpstr>Como damos uma “nota” para cada time?</vt:lpstr>
      <vt:lpstr>Como estimamos as chances?</vt:lpstr>
      <vt:lpstr>O “juiz inteligente” Etapa 2</vt:lpstr>
      <vt:lpstr>Resultado final</vt:lpstr>
      <vt:lpstr>Desempenho do modelo</vt:lpstr>
      <vt:lpstr>Modelo preditivo com sistemas lineares</vt:lpstr>
      <vt:lpstr>Solução com mínimos quadrados</vt:lpstr>
      <vt:lpstr>Metodologia</vt:lpstr>
      <vt:lpstr>Apresentação do PowerPoint</vt:lpstr>
      <vt:lpstr>Previsão com filtro</vt:lpstr>
      <vt:lpstr>Desempenho 2024/2025</vt:lpstr>
      <vt:lpstr>Recap</vt:lpstr>
      <vt:lpstr>Obrigado!</vt:lpstr>
      <vt:lpstr>Dados na mesa do bar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Luiz</dc:creator>
  <cp:lastModifiedBy>André Luiz</cp:lastModifiedBy>
  <cp:revision>45</cp:revision>
  <dcterms:created xsi:type="dcterms:W3CDTF">2024-11-06T17:14:28Z</dcterms:created>
  <dcterms:modified xsi:type="dcterms:W3CDTF">2025-05-19T19:18:57Z</dcterms:modified>
</cp:coreProperties>
</file>